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48" r:id="rId4"/>
    <p:sldMasterId id="2147483660" r:id="rId5"/>
    <p:sldMasterId id="2147483672" r:id="rId6"/>
    <p:sldMasterId id="2147483684" r:id="rId7"/>
    <p:sldMasterId id="2147483696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</p:sldIdLst>
  <p:sldSz cy="6858000" cx="9144000"/>
  <p:notesSz cx="6858000" cy="9144000"/>
  <p:embeddedFontLst>
    <p:embeddedFont>
      <p:font typeface="Helvetica Neue"/>
      <p:regular r:id="rId17"/>
      <p:bold r:id="rId18"/>
      <p:italic r:id="rId19"/>
      <p:boldItalic r:id="rId20"/>
    </p:embeddedFont>
    <p:embeddedFont>
      <p:font typeface="Arial Black"/>
      <p:regular r:id="rId21"/>
    </p:embeddedFont>
    <p:embeddedFont>
      <p:font typeface="Gill Sans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4" roundtripDataSignature="AMtx7mhFQFx3ewQvmxOZ2wWKbip6fma0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Italic.fntdata"/><Relationship Id="rId11" Type="http://schemas.openxmlformats.org/officeDocument/2006/relationships/slide" Target="slides/slide2.xml"/><Relationship Id="rId22" Type="http://schemas.openxmlformats.org/officeDocument/2006/relationships/font" Target="fonts/GillSans-regular.fntdata"/><Relationship Id="rId10" Type="http://schemas.openxmlformats.org/officeDocument/2006/relationships/slide" Target="slides/slide1.xml"/><Relationship Id="rId21" Type="http://schemas.openxmlformats.org/officeDocument/2006/relationships/font" Target="fonts/ArialBlack-regular.fntdata"/><Relationship Id="rId13" Type="http://schemas.openxmlformats.org/officeDocument/2006/relationships/slide" Target="slides/slide4.xml"/><Relationship Id="rId24" Type="http://customschemas.google.com/relationships/presentationmetadata" Target="metadata"/><Relationship Id="rId12" Type="http://schemas.openxmlformats.org/officeDocument/2006/relationships/slide" Target="slides/slide3.xml"/><Relationship Id="rId23" Type="http://schemas.openxmlformats.org/officeDocument/2006/relationships/font" Target="fonts/GillSans-bold.fntdata"/><Relationship Id="rId1" Type="http://schemas.openxmlformats.org/officeDocument/2006/relationships/theme" Target="theme/theme6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7" Type="http://schemas.openxmlformats.org/officeDocument/2006/relationships/font" Target="fonts/HelveticaNeue-regular.fntdata"/><Relationship Id="rId16" Type="http://schemas.openxmlformats.org/officeDocument/2006/relationships/slide" Target="slides/slide7.xml"/><Relationship Id="rId5" Type="http://schemas.openxmlformats.org/officeDocument/2006/relationships/slideMaster" Target="slideMasters/slideMaster2.xml"/><Relationship Id="rId19" Type="http://schemas.openxmlformats.org/officeDocument/2006/relationships/font" Target="fonts/HelveticaNeue-italic.fntdata"/><Relationship Id="rId6" Type="http://schemas.openxmlformats.org/officeDocument/2006/relationships/slideMaster" Target="slideMasters/slideMaster3.xml"/><Relationship Id="rId18" Type="http://schemas.openxmlformats.org/officeDocument/2006/relationships/font" Target="fonts/HelveticaNeue-bold.fntdata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8" name="Google Shape;48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9"/>
          <p:cNvSpPr/>
          <p:nvPr/>
        </p:nvSpPr>
        <p:spPr>
          <a:xfrm>
            <a:off x="448091" y="563880"/>
            <a:ext cx="8240108" cy="56821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9"/>
          <p:cNvSpPr txBox="1"/>
          <p:nvPr>
            <p:ph type="ctrTitle"/>
          </p:nvPr>
        </p:nvSpPr>
        <p:spPr>
          <a:xfrm>
            <a:off x="581192" y="3936453"/>
            <a:ext cx="7989752" cy="10331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ill Sans"/>
              <a:buNone/>
              <a:defRPr sz="36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9"/>
          <p:cNvSpPr txBox="1"/>
          <p:nvPr>
            <p:ph idx="1" type="subTitle"/>
          </p:nvPr>
        </p:nvSpPr>
        <p:spPr>
          <a:xfrm>
            <a:off x="581192" y="5175772"/>
            <a:ext cx="7989752" cy="590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320"/>
              </a:spcBef>
              <a:spcAft>
                <a:spcPts val="0"/>
              </a:spcAft>
              <a:buSzPts val="1472"/>
              <a:buNone/>
              <a:defRPr sz="1600" cap="none">
                <a:solidFill>
                  <a:schemeClr val="l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2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88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04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9"/>
          <p:cNvSpPr txBox="1"/>
          <p:nvPr>
            <p:ph idx="10" type="dt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D58AC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9"/>
          <p:cNvSpPr txBox="1"/>
          <p:nvPr>
            <p:ph idx="11" type="ftr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D58AC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9"/>
          <p:cNvSpPr txBox="1"/>
          <p:nvPr>
            <p:ph idx="12" type="sldNum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" name="Google Shape;2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5280" y="563880"/>
            <a:ext cx="8488680" cy="2915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/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8"/>
          <p:cNvSpPr txBox="1"/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 rot="5400000">
            <a:off x="2760671" y="48524"/>
            <a:ext cx="3630794" cy="79897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22072" lvl="1" marL="914400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/>
            </a:lvl2pPr>
            <a:lvl3pPr indent="-310388" lvl="2" marL="13716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/>
            </a:lvl3pPr>
            <a:lvl4pPr indent="-298703" lvl="3" marL="1828800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4pPr>
            <a:lvl5pPr indent="-298704" lvl="4" marL="2286000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/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9"/>
          <p:cNvSpPr txBox="1"/>
          <p:nvPr>
            <p:ph type="title"/>
          </p:nvPr>
        </p:nvSpPr>
        <p:spPr>
          <a:xfrm rot="5400000">
            <a:off x="4789425" y="2515700"/>
            <a:ext cx="5183073" cy="15031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 rot="5400000">
            <a:off x="950760" y="306157"/>
            <a:ext cx="5183073" cy="59222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0" type="dt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D58AC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1" type="ftr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ctrTitle"/>
          </p:nvPr>
        </p:nvSpPr>
        <p:spPr>
          <a:xfrm>
            <a:off x="457200" y="228600"/>
            <a:ext cx="7772400" cy="4571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Arial Black"/>
              <a:buNone/>
              <a:defRPr sz="8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457200" y="4800600"/>
            <a:ext cx="6858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b="0" cap="non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9" name="Google Shape;109;p21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" name="Google Shape;112;p21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1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1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12" type="sldNum"/>
          </p:nvPr>
        </p:nvSpPr>
        <p:spPr>
          <a:xfrm>
            <a:off x="8381522" y="6269672"/>
            <a:ext cx="6423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457200" y="1447800"/>
            <a:ext cx="7772400" cy="4321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Arial Black"/>
              <a:buNone/>
              <a:defRPr b="0" sz="88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457200" y="228601"/>
            <a:ext cx="77724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b="0" sz="2000" cap="non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4" name="Google Shape;124;p23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6" name="Google Shape;126;p23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457200" y="1574800"/>
            <a:ext cx="387752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81000" lvl="1" marL="914400" algn="l"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130" name="Google Shape;130;p24"/>
          <p:cNvSpPr txBox="1"/>
          <p:nvPr>
            <p:ph idx="2" type="body"/>
          </p:nvPr>
        </p:nvSpPr>
        <p:spPr>
          <a:xfrm>
            <a:off x="4886923" y="1574800"/>
            <a:ext cx="381575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81000" lvl="1" marL="914400" algn="l"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131" name="Google Shape;131;p24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4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4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1627632" y="1572768"/>
            <a:ext cx="329184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sz="1800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37" name="Google Shape;137;p25"/>
          <p:cNvSpPr txBox="1"/>
          <p:nvPr>
            <p:ph idx="2" type="body"/>
          </p:nvPr>
        </p:nvSpPr>
        <p:spPr>
          <a:xfrm>
            <a:off x="1627632" y="2259366"/>
            <a:ext cx="329184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55600" lvl="1" marL="914400" algn="l"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138" name="Google Shape;138;p25"/>
          <p:cNvSpPr txBox="1"/>
          <p:nvPr>
            <p:ph idx="3" type="body"/>
          </p:nvPr>
        </p:nvSpPr>
        <p:spPr>
          <a:xfrm>
            <a:off x="5093208" y="1572768"/>
            <a:ext cx="329184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sz="1800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39" name="Google Shape;139;p25"/>
          <p:cNvSpPr txBox="1"/>
          <p:nvPr>
            <p:ph idx="4" type="body"/>
          </p:nvPr>
        </p:nvSpPr>
        <p:spPr>
          <a:xfrm>
            <a:off x="5093208" y="2259366"/>
            <a:ext cx="329184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55600" lvl="1" marL="914400" algn="l"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140" name="Google Shape;140;p25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5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6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6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6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7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7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3575050" y="1600200"/>
            <a:ext cx="5111750" cy="4480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indent="-406400" lvl="1" marL="914400" algn="l"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/>
        </p:txBody>
      </p:sp>
      <p:sp>
        <p:nvSpPr>
          <p:cNvPr id="154" name="Google Shape;154;p28"/>
          <p:cNvSpPr txBox="1"/>
          <p:nvPr>
            <p:ph idx="2" type="body"/>
          </p:nvPr>
        </p:nvSpPr>
        <p:spPr>
          <a:xfrm>
            <a:off x="457200" y="1600200"/>
            <a:ext cx="3008313" cy="4480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55" name="Google Shape;155;p28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8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8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8" name="Google Shape;158;p28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0"/>
          <p:cNvSpPr/>
          <p:nvPr/>
        </p:nvSpPr>
        <p:spPr>
          <a:xfrm>
            <a:off x="448092" y="599725"/>
            <a:ext cx="8238707" cy="8181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0"/>
          <p:cNvSpPr txBox="1"/>
          <p:nvPr>
            <p:ph type="title"/>
          </p:nvPr>
        </p:nvSpPr>
        <p:spPr>
          <a:xfrm>
            <a:off x="581192" y="687475"/>
            <a:ext cx="7989752" cy="5967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0"/>
          <p:cNvSpPr txBox="1"/>
          <p:nvPr>
            <p:ph idx="1" type="body"/>
          </p:nvPr>
        </p:nvSpPr>
        <p:spPr>
          <a:xfrm>
            <a:off x="448091" y="1505583"/>
            <a:ext cx="8238707" cy="4353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8911" lvl="0" marL="457200" algn="l">
              <a:spcBef>
                <a:spcPts val="720"/>
              </a:spcBef>
              <a:spcAft>
                <a:spcPts val="0"/>
              </a:spcAft>
              <a:buSzPts val="3312"/>
              <a:buChar char="◼"/>
              <a:defRPr sz="3600"/>
            </a:lvl1pPr>
            <a:lvl2pPr indent="-415544" lvl="1" marL="914400" algn="l">
              <a:spcBef>
                <a:spcPts val="640"/>
              </a:spcBef>
              <a:spcAft>
                <a:spcPts val="0"/>
              </a:spcAft>
              <a:buSzPts val="2944"/>
              <a:buChar char="◼"/>
              <a:defRPr sz="3200"/>
            </a:lvl2pPr>
            <a:lvl3pPr indent="-392175" lvl="2" marL="1371600" algn="l">
              <a:spcBef>
                <a:spcPts val="600"/>
              </a:spcBef>
              <a:spcAft>
                <a:spcPts val="0"/>
              </a:spcAft>
              <a:buSzPts val="2576"/>
              <a:buChar char="◼"/>
              <a:defRPr sz="2800"/>
            </a:lvl3pPr>
            <a:lvl4pPr indent="-368808" lvl="3" marL="1828800" algn="l">
              <a:spcBef>
                <a:spcPts val="600"/>
              </a:spcBef>
              <a:spcAft>
                <a:spcPts val="0"/>
              </a:spcAft>
              <a:buSzPts val="2208"/>
              <a:buChar char="◼"/>
              <a:defRPr sz="2400"/>
            </a:lvl4pPr>
            <a:lvl5pPr indent="-368807" lvl="4" marL="2286000" algn="l">
              <a:spcBef>
                <a:spcPts val="600"/>
              </a:spcBef>
              <a:spcAft>
                <a:spcPts val="0"/>
              </a:spcAft>
              <a:buSzPts val="2208"/>
              <a:buChar char="◼"/>
              <a:defRPr sz="2400"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30" name="Google Shape;30;p10"/>
          <p:cNvSpPr txBox="1"/>
          <p:nvPr>
            <p:ph idx="10" type="dt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D58AC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1" type="ftr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D58AC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0"/>
          <p:cNvSpPr txBox="1"/>
          <p:nvPr>
            <p:ph idx="12" type="sldNum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showMasterSp="0" type="picTx">
  <p:cSld name="PICTURE_WITH_CAPTION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9"/>
          <p:cNvSpPr/>
          <p:nvPr>
            <p:ph idx="2" type="pic"/>
          </p:nvPr>
        </p:nvSpPr>
        <p:spPr>
          <a:xfrm>
            <a:off x="-1" y="0"/>
            <a:ext cx="9000877" cy="484632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2" name="Google Shape;162;p29"/>
          <p:cNvSpPr txBox="1"/>
          <p:nvPr>
            <p:ph idx="1" type="body"/>
          </p:nvPr>
        </p:nvSpPr>
        <p:spPr>
          <a:xfrm>
            <a:off x="457200" y="5715000"/>
            <a:ext cx="815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63" name="Google Shape;163;p29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9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9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6" name="Google Shape;166;p29"/>
          <p:cNvSpPr txBox="1"/>
          <p:nvPr>
            <p:ph type="title"/>
          </p:nvPr>
        </p:nvSpPr>
        <p:spPr>
          <a:xfrm>
            <a:off x="457200" y="4953000"/>
            <a:ext cx="8153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0"/>
          <p:cNvSpPr txBox="1"/>
          <p:nvPr>
            <p:ph idx="1" type="body"/>
          </p:nvPr>
        </p:nvSpPr>
        <p:spPr>
          <a:xfrm rot="5400000">
            <a:off x="2393156" y="-183355"/>
            <a:ext cx="4373563" cy="82454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71" name="Google Shape;171;p30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0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0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1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31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1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1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>
  <p:cSld name="Title Slide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/>
          <p:nvPr>
            <p:ph idx="1" type="subTitle"/>
          </p:nvPr>
        </p:nvSpPr>
        <p:spPr>
          <a:xfrm>
            <a:off x="1132517" y="3427224"/>
            <a:ext cx="6858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b="0" cap="non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94" name="Google Shape;194;p33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3"/>
          <p:cNvSpPr txBox="1"/>
          <p:nvPr>
            <p:ph idx="11" type="ftr"/>
          </p:nvPr>
        </p:nvSpPr>
        <p:spPr>
          <a:xfrm>
            <a:off x="457200" y="6492875"/>
            <a:ext cx="3945988" cy="282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33"/>
          <p:cNvSpPr txBox="1"/>
          <p:nvPr>
            <p:ph idx="12" type="sldNum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7" name="Google Shape;197;p33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3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3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EV3Lessons.com" id="200" name="Google Shape;200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0896" y="400415"/>
            <a:ext cx="7741243" cy="287532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3"/>
          <p:cNvSpPr txBox="1"/>
          <p:nvPr>
            <p:ph type="ctrTitle"/>
          </p:nvPr>
        </p:nvSpPr>
        <p:spPr>
          <a:xfrm>
            <a:off x="502903" y="5741850"/>
            <a:ext cx="8117227" cy="602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 Black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33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 Sanjay and Arvind Seshan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3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3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3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34"/>
          <p:cNvSpPr txBox="1"/>
          <p:nvPr>
            <p:ph idx="1" type="body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09" name="Google Shape;209;p34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34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34"/>
          <p:cNvSpPr txBox="1"/>
          <p:nvPr>
            <p:ph idx="12" type="sldNum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457200" y="1447800"/>
            <a:ext cx="7772400" cy="4321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Arial Black"/>
              <a:buNone/>
              <a:defRPr b="0" sz="88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5"/>
          <p:cNvSpPr txBox="1"/>
          <p:nvPr>
            <p:ph idx="1" type="body"/>
          </p:nvPr>
        </p:nvSpPr>
        <p:spPr>
          <a:xfrm>
            <a:off x="457200" y="228601"/>
            <a:ext cx="77724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b="0" sz="2000" cap="non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15" name="Google Shape;215;p35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5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35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6"/>
          <p:cNvSpPr txBox="1"/>
          <p:nvPr>
            <p:ph idx="1" type="body"/>
          </p:nvPr>
        </p:nvSpPr>
        <p:spPr>
          <a:xfrm>
            <a:off x="457200" y="1574800"/>
            <a:ext cx="387752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81000" lvl="1" marL="914400" algn="l"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221" name="Google Shape;221;p36"/>
          <p:cNvSpPr txBox="1"/>
          <p:nvPr>
            <p:ph idx="2" type="body"/>
          </p:nvPr>
        </p:nvSpPr>
        <p:spPr>
          <a:xfrm>
            <a:off x="4886923" y="1574800"/>
            <a:ext cx="381575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81000" lvl="1" marL="914400" algn="l"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222" name="Google Shape;222;p36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36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36"/>
          <p:cNvSpPr txBox="1"/>
          <p:nvPr>
            <p:ph idx="12" type="sldNum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7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7"/>
          <p:cNvSpPr txBox="1"/>
          <p:nvPr>
            <p:ph idx="1" type="body"/>
          </p:nvPr>
        </p:nvSpPr>
        <p:spPr>
          <a:xfrm>
            <a:off x="1627632" y="1572768"/>
            <a:ext cx="329184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sz="1800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28" name="Google Shape;228;p37"/>
          <p:cNvSpPr txBox="1"/>
          <p:nvPr>
            <p:ph idx="2" type="body"/>
          </p:nvPr>
        </p:nvSpPr>
        <p:spPr>
          <a:xfrm>
            <a:off x="1627632" y="2259366"/>
            <a:ext cx="329184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55600" lvl="1" marL="914400" algn="l"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229" name="Google Shape;229;p37"/>
          <p:cNvSpPr txBox="1"/>
          <p:nvPr>
            <p:ph idx="3" type="body"/>
          </p:nvPr>
        </p:nvSpPr>
        <p:spPr>
          <a:xfrm>
            <a:off x="5093208" y="1572768"/>
            <a:ext cx="329184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sz="1800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30" name="Google Shape;230;p37"/>
          <p:cNvSpPr txBox="1"/>
          <p:nvPr>
            <p:ph idx="4" type="body"/>
          </p:nvPr>
        </p:nvSpPr>
        <p:spPr>
          <a:xfrm>
            <a:off x="5093208" y="2259366"/>
            <a:ext cx="329184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55600" lvl="1" marL="914400" algn="l"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231" name="Google Shape;231;p37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37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7"/>
          <p:cNvSpPr txBox="1"/>
          <p:nvPr>
            <p:ph idx="12" type="sldNum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38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8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38"/>
          <p:cNvSpPr txBox="1"/>
          <p:nvPr>
            <p:ph idx="12" type="sldNum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9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9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9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/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11"/>
          <p:cNvSpPr txBox="1"/>
          <p:nvPr>
            <p:ph type="title"/>
          </p:nvPr>
        </p:nvSpPr>
        <p:spPr>
          <a:xfrm>
            <a:off x="581193" y="3036573"/>
            <a:ext cx="7989751" cy="150484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ill Sans"/>
              <a:buNone/>
              <a:defRPr b="0" sz="3600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1"/>
          <p:cNvSpPr txBox="1"/>
          <p:nvPr>
            <p:ph idx="1" type="body"/>
          </p:nvPr>
        </p:nvSpPr>
        <p:spPr>
          <a:xfrm>
            <a:off x="581193" y="4541417"/>
            <a:ext cx="7989751" cy="600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656"/>
              <a:buNone/>
              <a:defRPr sz="1800" cap="none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" name="Google Shape;37;p11"/>
          <p:cNvSpPr txBox="1"/>
          <p:nvPr/>
        </p:nvSpPr>
        <p:spPr>
          <a:xfrm>
            <a:off x="5559327" y="639224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rPr>
              <a:t>Last Edit: 9/2/18</a:t>
            </a:r>
            <a:endParaRPr b="0" i="0" sz="900" u="none" cap="none" strike="noStrike">
              <a:solidFill>
                <a:srgbClr val="2D58AC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8" name="Google Shape;38;p11"/>
          <p:cNvSpPr txBox="1"/>
          <p:nvPr/>
        </p:nvSpPr>
        <p:spPr>
          <a:xfrm>
            <a:off x="581192" y="6387916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rPr>
              <a:t>COPYRIGHT 2018, FLL TUTORIALS</a:t>
            </a:r>
            <a:endParaRPr b="0" i="0" sz="900" u="none" cap="none" strike="noStrike">
              <a:solidFill>
                <a:srgbClr val="2D58AC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9" name="Google Shape;39;p11"/>
          <p:cNvSpPr txBox="1"/>
          <p:nvPr/>
        </p:nvSpPr>
        <p:spPr>
          <a:xfrm>
            <a:off x="7800476" y="6392242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rPr>
              <a:t>‹#›</a:t>
            </a:fld>
            <a:endParaRPr b="0" i="0" sz="900" u="none" cap="none" strike="noStrike">
              <a:solidFill>
                <a:srgbClr val="2D58AC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0"/>
          <p:cNvSpPr txBox="1"/>
          <p:nvPr>
            <p:ph idx="1" type="body"/>
          </p:nvPr>
        </p:nvSpPr>
        <p:spPr>
          <a:xfrm>
            <a:off x="3575050" y="1600200"/>
            <a:ext cx="5111750" cy="4480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indent="-406400" lvl="1" marL="914400" algn="l"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/>
        </p:txBody>
      </p:sp>
      <p:sp>
        <p:nvSpPr>
          <p:cNvPr id="245" name="Google Shape;245;p40"/>
          <p:cNvSpPr txBox="1"/>
          <p:nvPr>
            <p:ph idx="2" type="body"/>
          </p:nvPr>
        </p:nvSpPr>
        <p:spPr>
          <a:xfrm>
            <a:off x="457200" y="1600200"/>
            <a:ext cx="3008313" cy="4480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46" name="Google Shape;246;p40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40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40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9" name="Google Shape;249;p40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showMasterSp="0" type="picTx">
  <p:cSld name="PICTURE_WITH_CAPTION_TEXT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1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41"/>
          <p:cNvSpPr/>
          <p:nvPr>
            <p:ph idx="2" type="pic"/>
          </p:nvPr>
        </p:nvSpPr>
        <p:spPr>
          <a:xfrm>
            <a:off x="-1" y="0"/>
            <a:ext cx="9000877" cy="484632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3" name="Google Shape;253;p41"/>
          <p:cNvSpPr txBox="1"/>
          <p:nvPr>
            <p:ph idx="1" type="body"/>
          </p:nvPr>
        </p:nvSpPr>
        <p:spPr>
          <a:xfrm>
            <a:off x="457200" y="5715000"/>
            <a:ext cx="815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254" name="Google Shape;254;p41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41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41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7" name="Google Shape;257;p41"/>
          <p:cNvSpPr txBox="1"/>
          <p:nvPr>
            <p:ph type="title"/>
          </p:nvPr>
        </p:nvSpPr>
        <p:spPr>
          <a:xfrm>
            <a:off x="457200" y="4953000"/>
            <a:ext cx="8153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41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2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42"/>
          <p:cNvSpPr txBox="1"/>
          <p:nvPr>
            <p:ph idx="1" type="body"/>
          </p:nvPr>
        </p:nvSpPr>
        <p:spPr>
          <a:xfrm rot="5400000">
            <a:off x="2393156" y="-183355"/>
            <a:ext cx="4373563" cy="82454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62" name="Google Shape;262;p42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42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42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4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68" name="Google Shape;268;p43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43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43"/>
          <p:cNvSpPr txBox="1"/>
          <p:nvPr>
            <p:ph idx="12" type="sldNum"/>
          </p:nvPr>
        </p:nvSpPr>
        <p:spPr>
          <a:xfrm rot="-5400000">
            <a:off x="8227377" y="5885497"/>
            <a:ext cx="1315721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5"/>
          <p:cNvSpPr txBox="1"/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45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80" name="Google Shape;280;p45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45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45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6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46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6" name="Google Shape;286;p46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46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46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7"/>
          <p:cNvSpPr txBox="1"/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47"/>
          <p:cNvSpPr txBox="1"/>
          <p:nvPr>
            <p:ph idx="1" type="body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47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47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8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8" name="Google Shape;298;p48"/>
          <p:cNvSpPr txBox="1"/>
          <p:nvPr>
            <p:ph idx="2" type="body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9" name="Google Shape;299;p48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48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48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05" name="Google Shape;305;p49"/>
          <p:cNvSpPr txBox="1"/>
          <p:nvPr>
            <p:ph idx="2" type="body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6" name="Google Shape;306;p49"/>
          <p:cNvSpPr txBox="1"/>
          <p:nvPr>
            <p:ph idx="3" type="body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07" name="Google Shape;307;p49"/>
          <p:cNvSpPr txBox="1"/>
          <p:nvPr>
            <p:ph idx="4" type="body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8" name="Google Shape;308;p49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49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49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0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50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50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50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/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2"/>
          <p:cNvSpPr txBox="1"/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2"/>
          <p:cNvSpPr txBox="1"/>
          <p:nvPr>
            <p:ph idx="1" type="body"/>
          </p:nvPr>
        </p:nvSpPr>
        <p:spPr>
          <a:xfrm>
            <a:off x="581192" y="2228002"/>
            <a:ext cx="3899527" cy="3633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2" type="body"/>
          </p:nvPr>
        </p:nvSpPr>
        <p:spPr>
          <a:xfrm>
            <a:off x="4663282" y="2228003"/>
            <a:ext cx="3907662" cy="3633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0" type="dt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1" type="ftr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1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51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51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2"/>
          <p:cNvSpPr txBox="1"/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52"/>
          <p:cNvSpPr txBox="1"/>
          <p:nvPr>
            <p:ph idx="1" type="body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23" name="Google Shape;323;p52"/>
          <p:cNvSpPr txBox="1"/>
          <p:nvPr>
            <p:ph idx="2" type="body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24" name="Google Shape;324;p52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52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52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3"/>
          <p:cNvSpPr txBox="1"/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53"/>
          <p:cNvSpPr/>
          <p:nvPr>
            <p:ph idx="2" type="pic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0" name="Google Shape;330;p53"/>
          <p:cNvSpPr txBox="1"/>
          <p:nvPr>
            <p:ph idx="1" type="body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31" name="Google Shape;331;p53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53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53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4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54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7" name="Google Shape;337;p54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54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5"/>
          <p:cNvSpPr txBox="1"/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55"/>
          <p:cNvSpPr txBox="1"/>
          <p:nvPr>
            <p:ph idx="1" type="body"/>
          </p:nvPr>
        </p:nvSpPr>
        <p:spPr>
          <a:xfrm rot="5400000">
            <a:off x="604044" y="389732"/>
            <a:ext cx="5811838" cy="5762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3" name="Google Shape;343;p55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55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55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7"/>
          <p:cNvSpPr txBox="1"/>
          <p:nvPr>
            <p:ph type="ctrTitle"/>
          </p:nvPr>
        </p:nvSpPr>
        <p:spPr>
          <a:xfrm>
            <a:off x="457200" y="228600"/>
            <a:ext cx="7772400" cy="4571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Arial Black"/>
              <a:buNone/>
              <a:defRPr sz="8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0" name="Google Shape;360;p57"/>
          <p:cNvSpPr txBox="1"/>
          <p:nvPr>
            <p:ph idx="1" type="subTitle"/>
          </p:nvPr>
        </p:nvSpPr>
        <p:spPr>
          <a:xfrm>
            <a:off x="457200" y="4800600"/>
            <a:ext cx="6858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b="0" cap="non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1" name="Google Shape;361;p57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57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57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4" name="Google Shape;364;p57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57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57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57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57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57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8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58"/>
          <p:cNvSpPr txBox="1"/>
          <p:nvPr>
            <p:ph idx="1" type="body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73" name="Google Shape;373;p58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58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58"/>
          <p:cNvSpPr txBox="1"/>
          <p:nvPr>
            <p:ph idx="12" type="sldNum"/>
          </p:nvPr>
        </p:nvSpPr>
        <p:spPr>
          <a:xfrm>
            <a:off x="8381522" y="6269672"/>
            <a:ext cx="64230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9"/>
          <p:cNvSpPr txBox="1"/>
          <p:nvPr>
            <p:ph type="title"/>
          </p:nvPr>
        </p:nvSpPr>
        <p:spPr>
          <a:xfrm>
            <a:off x="457200" y="1447800"/>
            <a:ext cx="7772400" cy="4321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Arial Black"/>
              <a:buNone/>
              <a:defRPr b="0" sz="88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59"/>
          <p:cNvSpPr txBox="1"/>
          <p:nvPr>
            <p:ph idx="1" type="body"/>
          </p:nvPr>
        </p:nvSpPr>
        <p:spPr>
          <a:xfrm>
            <a:off x="457200" y="228601"/>
            <a:ext cx="77724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b="0" sz="2000" cap="non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79" name="Google Shape;379;p59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59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1" name="Google Shape;381;p59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0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60"/>
          <p:cNvSpPr txBox="1"/>
          <p:nvPr>
            <p:ph idx="1" type="body"/>
          </p:nvPr>
        </p:nvSpPr>
        <p:spPr>
          <a:xfrm>
            <a:off x="457200" y="1574800"/>
            <a:ext cx="387752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81000" lvl="1" marL="914400" algn="l"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385" name="Google Shape;385;p60"/>
          <p:cNvSpPr txBox="1"/>
          <p:nvPr>
            <p:ph idx="2" type="body"/>
          </p:nvPr>
        </p:nvSpPr>
        <p:spPr>
          <a:xfrm>
            <a:off x="4886923" y="1574800"/>
            <a:ext cx="381575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indent="-381000" lvl="1" marL="914400" algn="l"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/>
        </p:txBody>
      </p:sp>
      <p:sp>
        <p:nvSpPr>
          <p:cNvPr id="386" name="Google Shape;386;p60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60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60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1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61"/>
          <p:cNvSpPr txBox="1"/>
          <p:nvPr>
            <p:ph idx="1" type="body"/>
          </p:nvPr>
        </p:nvSpPr>
        <p:spPr>
          <a:xfrm>
            <a:off x="1627632" y="1572768"/>
            <a:ext cx="329184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sz="1800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92" name="Google Shape;392;p61"/>
          <p:cNvSpPr txBox="1"/>
          <p:nvPr>
            <p:ph idx="2" type="body"/>
          </p:nvPr>
        </p:nvSpPr>
        <p:spPr>
          <a:xfrm>
            <a:off x="1627632" y="2259366"/>
            <a:ext cx="329184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55600" lvl="1" marL="914400" algn="l"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393" name="Google Shape;393;p61"/>
          <p:cNvSpPr txBox="1"/>
          <p:nvPr>
            <p:ph idx="3" type="body"/>
          </p:nvPr>
        </p:nvSpPr>
        <p:spPr>
          <a:xfrm>
            <a:off x="5093208" y="1572768"/>
            <a:ext cx="3291840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sz="1800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94" name="Google Shape;394;p61"/>
          <p:cNvSpPr txBox="1"/>
          <p:nvPr>
            <p:ph idx="4" type="body"/>
          </p:nvPr>
        </p:nvSpPr>
        <p:spPr>
          <a:xfrm>
            <a:off x="5093208" y="2259366"/>
            <a:ext cx="329184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55600" lvl="1" marL="914400" algn="l"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395" name="Google Shape;395;p61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61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61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/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3"/>
          <p:cNvSpPr txBox="1"/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887219" y="2228003"/>
            <a:ext cx="35935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40"/>
              </a:spcBef>
              <a:spcAft>
                <a:spcPts val="0"/>
              </a:spcAft>
              <a:buSzPts val="2024"/>
              <a:buNone/>
              <a:defRPr b="0" sz="2200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52" name="Google Shape;52;p13"/>
          <p:cNvSpPr txBox="1"/>
          <p:nvPr>
            <p:ph idx="2" type="body"/>
          </p:nvPr>
        </p:nvSpPr>
        <p:spPr>
          <a:xfrm>
            <a:off x="581192" y="2926051"/>
            <a:ext cx="3899527" cy="2934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3" type="body"/>
          </p:nvPr>
        </p:nvSpPr>
        <p:spPr>
          <a:xfrm>
            <a:off x="4969308" y="2228003"/>
            <a:ext cx="360163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40"/>
              </a:spcBef>
              <a:spcAft>
                <a:spcPts val="0"/>
              </a:spcAft>
              <a:buSzPts val="2024"/>
              <a:buNone/>
              <a:defRPr b="0" sz="2200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54" name="Google Shape;54;p13"/>
          <p:cNvSpPr txBox="1"/>
          <p:nvPr>
            <p:ph idx="4" type="body"/>
          </p:nvPr>
        </p:nvSpPr>
        <p:spPr>
          <a:xfrm>
            <a:off x="4663282" y="2926051"/>
            <a:ext cx="3907662" cy="2934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0" type="dt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2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0" name="Google Shape;400;p62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62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62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3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63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63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64"/>
          <p:cNvSpPr txBox="1"/>
          <p:nvPr>
            <p:ph idx="1" type="body"/>
          </p:nvPr>
        </p:nvSpPr>
        <p:spPr>
          <a:xfrm>
            <a:off x="3575050" y="1600200"/>
            <a:ext cx="5111750" cy="4480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indent="-406400" lvl="1" marL="914400" algn="l"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/>
        </p:txBody>
      </p:sp>
      <p:sp>
        <p:nvSpPr>
          <p:cNvPr id="409" name="Google Shape;409;p64"/>
          <p:cNvSpPr txBox="1"/>
          <p:nvPr>
            <p:ph idx="2" type="body"/>
          </p:nvPr>
        </p:nvSpPr>
        <p:spPr>
          <a:xfrm>
            <a:off x="457200" y="1600200"/>
            <a:ext cx="3008313" cy="4480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410" name="Google Shape;410;p64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64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2" name="Google Shape;412;p64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3" name="Google Shape;413;p64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showMasterSp="0" type="picTx">
  <p:cSld name="PICTURE_WITH_CAPTION_TEXT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5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65"/>
          <p:cNvSpPr/>
          <p:nvPr>
            <p:ph idx="2" type="pic"/>
          </p:nvPr>
        </p:nvSpPr>
        <p:spPr>
          <a:xfrm>
            <a:off x="-1" y="0"/>
            <a:ext cx="9000877" cy="484632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7" name="Google Shape;417;p65"/>
          <p:cNvSpPr txBox="1"/>
          <p:nvPr>
            <p:ph idx="1" type="body"/>
          </p:nvPr>
        </p:nvSpPr>
        <p:spPr>
          <a:xfrm>
            <a:off x="457200" y="5715000"/>
            <a:ext cx="8153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418" name="Google Shape;418;p65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65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0" name="Google Shape;420;p65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1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1" name="Google Shape;421;p65"/>
          <p:cNvSpPr txBox="1"/>
          <p:nvPr>
            <p:ph type="title"/>
          </p:nvPr>
        </p:nvSpPr>
        <p:spPr>
          <a:xfrm>
            <a:off x="457200" y="4953000"/>
            <a:ext cx="8153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2" name="Google Shape;422;p65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6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" name="Google Shape;425;p66"/>
          <p:cNvSpPr txBox="1"/>
          <p:nvPr>
            <p:ph idx="1" type="body"/>
          </p:nvPr>
        </p:nvSpPr>
        <p:spPr>
          <a:xfrm rot="5400000">
            <a:off x="2393156" y="-183355"/>
            <a:ext cx="4373563" cy="82454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26" name="Google Shape;426;p66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66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66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7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67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42900" lvl="1" marL="914400" algn="l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32" name="Google Shape;432;p67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67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4" name="Google Shape;434;p67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0" type="dt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1" type="ftr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0" type="dt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6"/>
          <p:cNvSpPr txBox="1"/>
          <p:nvPr>
            <p:ph type="title"/>
          </p:nvPr>
        </p:nvSpPr>
        <p:spPr>
          <a:xfrm>
            <a:off x="581352" y="5262296"/>
            <a:ext cx="3536625" cy="689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D58AC"/>
              </a:buClr>
              <a:buSzPts val="2000"/>
              <a:buFont typeface="Gill Sans"/>
              <a:buNone/>
              <a:defRPr b="0" sz="2000">
                <a:solidFill>
                  <a:srgbClr val="2D58AC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446399" y="601200"/>
            <a:ext cx="8240400" cy="42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5440" lvl="0" marL="457200" algn="l">
              <a:spcBef>
                <a:spcPts val="400"/>
              </a:spcBef>
              <a:spcAft>
                <a:spcPts val="0"/>
              </a:spcAft>
              <a:buSzPts val="1840"/>
              <a:buChar char="◼"/>
              <a:defRPr sz="2000">
                <a:solidFill>
                  <a:schemeClr val="dk2"/>
                </a:solidFill>
              </a:defRPr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 sz="1800">
                <a:solidFill>
                  <a:schemeClr val="dk2"/>
                </a:solidFill>
              </a:defRPr>
            </a:lvl2pPr>
            <a:lvl3pPr indent="-322072" lvl="2" marL="1371600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3pPr>
            <a:lvl4pPr indent="-310388" lvl="3" marL="18288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4pPr>
            <a:lvl5pPr indent="-310388" lvl="4" marL="22860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5pPr>
            <a:lvl6pPr indent="-310388" lvl="5" marL="27432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6pPr>
            <a:lvl7pPr indent="-310388" lvl="6" marL="32004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7pPr>
            <a:lvl8pPr indent="-310388" lvl="7" marL="36576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8pPr>
            <a:lvl9pPr indent="-310388" lvl="8" marL="4114800" algn="l">
              <a:spcBef>
                <a:spcPts val="600"/>
              </a:spcBef>
              <a:spcAft>
                <a:spcPts val="60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2" type="body"/>
          </p:nvPr>
        </p:nvSpPr>
        <p:spPr>
          <a:xfrm>
            <a:off x="4305617" y="5262295"/>
            <a:ext cx="4265327" cy="6895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220"/>
              </a:spcBef>
              <a:spcAft>
                <a:spcPts val="0"/>
              </a:spcAft>
              <a:buSzPts val="1012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012"/>
              <a:buNone/>
              <a:defRPr sz="11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73" name="Google Shape;73;p16"/>
          <p:cNvSpPr txBox="1"/>
          <p:nvPr>
            <p:ph idx="10" type="dt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D58AC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1" type="ftr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D58AC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581192" y="4693389"/>
            <a:ext cx="798975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Gill Sans"/>
              <a:buNone/>
              <a:defRPr b="0" sz="2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/>
          <p:nvPr>
            <p:ph idx="2" type="pic"/>
          </p:nvPr>
        </p:nvSpPr>
        <p:spPr>
          <a:xfrm>
            <a:off x="448093" y="599725"/>
            <a:ext cx="8238706" cy="35572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472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581192" y="5260126"/>
            <a:ext cx="7989752" cy="5986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SzPts val="1104"/>
              <a:buNone/>
              <a:defRPr sz="12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80" name="Google Shape;80;p17"/>
          <p:cNvSpPr txBox="1"/>
          <p:nvPr>
            <p:ph idx="10" type="dt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1" type="ftr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6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53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  <a:defRPr b="0" i="0" sz="2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" type="body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656"/>
              <a:buFont typeface="Noto Sans Symbols"/>
              <a:buChar char="◼"/>
              <a:defRPr b="0" i="0" sz="18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22072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Char char="◼"/>
              <a:defRPr b="0" i="0" sz="16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10388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88"/>
              <a:buFont typeface="Noto Sans Symbols"/>
              <a:buChar char="◼"/>
              <a:defRPr b="0" i="0" sz="14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98703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98704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98704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98704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98703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98703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8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8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8"/>
          <p:cNvSpPr txBox="1"/>
          <p:nvPr>
            <p:ph idx="10" type="dt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6" name="Google Shape;16;p8"/>
          <p:cNvSpPr txBox="1"/>
          <p:nvPr>
            <p:ph idx="11" type="ftr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7" name="Google Shape;17;p8"/>
          <p:cNvSpPr txBox="1"/>
          <p:nvPr>
            <p:ph idx="12" type="sldNum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0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20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2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0"/>
          <p:cNvSpPr/>
          <p:nvPr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2" name="Google Shape;182;p32"/>
          <p:cNvSpPr txBox="1"/>
          <p:nvPr>
            <p:ph idx="1" type="body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3" name="Google Shape;183;p32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4" name="Google Shape;184;p32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5" name="Google Shape;185;p32"/>
          <p:cNvSpPr txBox="1"/>
          <p:nvPr>
            <p:ph idx="12" type="sldNum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6" name="Google Shape;186;p32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2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2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2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2"/>
          <p:cNvSpPr/>
          <p:nvPr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3" name="Google Shape;273;p44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4" name="Google Shape;274;p44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5" name="Google Shape;275;p44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6" name="Google Shape;276;p44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6"/>
          <p:cNvSpPr txBox="1"/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 Black"/>
              <a:buNone/>
              <a:defRPr b="0" i="0" sz="3600" u="none" cap="none" strike="noStrike">
                <a:solidFill>
                  <a:schemeClr val="dk2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48" name="Google Shape;348;p56"/>
          <p:cNvSpPr txBox="1"/>
          <p:nvPr>
            <p:ph idx="1" type="body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9" name="Google Shape;349;p56"/>
          <p:cNvSpPr txBox="1"/>
          <p:nvPr>
            <p:ph idx="10" type="dt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56"/>
          <p:cNvSpPr txBox="1"/>
          <p:nvPr>
            <p:ph idx="11" type="ftr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1" name="Google Shape;351;p56"/>
          <p:cNvSpPr txBox="1"/>
          <p:nvPr>
            <p:ph idx="12" type="sldNum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2" name="Google Shape;352;p56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56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6"/>
          <p:cNvSpPr/>
          <p:nvPr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56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56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56"/>
          <p:cNvSpPr/>
          <p:nvPr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ev3lessons.com/en/" TargetMode="External"/><Relationship Id="rId4" Type="http://schemas.openxmlformats.org/officeDocument/2006/relationships/hyperlink" Target="http://flltutorials.com/" TargetMode="External"/><Relationship Id="rId5" Type="http://schemas.openxmlformats.org/officeDocument/2006/relationships/hyperlink" Target="http://creativecommons.org/licenses/by-nc-sa/4.0/" TargetMode="External"/><Relationship Id="rId6" Type="http://schemas.openxmlformats.org/officeDocument/2006/relationships/hyperlink" Target="http://creativecommons.org/licenses/by-nc-sa/4.0/" TargetMode="External"/><Relationship Id="rId7" Type="http://schemas.openxmlformats.org/officeDocument/2006/relationships/image" Target="../media/image7.png"/><Relationship Id="rId8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"/>
          <p:cNvSpPr txBox="1"/>
          <p:nvPr>
            <p:ph type="ctrTitle"/>
          </p:nvPr>
        </p:nvSpPr>
        <p:spPr>
          <a:xfrm>
            <a:off x="581192" y="3936453"/>
            <a:ext cx="7989752" cy="10331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40"/>
              <a:buFont typeface="Gill Sans"/>
              <a:buNone/>
            </a:pPr>
            <a:r>
              <a:rPr lang="en-US" sz="3240">
                <a:latin typeface="Arial"/>
                <a:ea typeface="Arial"/>
                <a:cs typeface="Arial"/>
                <a:sym typeface="Arial"/>
              </a:rPr>
              <a:t>שיעור 5:</a:t>
            </a:r>
            <a:endParaRPr sz="3240">
              <a:latin typeface="Arial"/>
              <a:ea typeface="Arial"/>
              <a:cs typeface="Arial"/>
              <a:sym typeface="Arial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40"/>
              <a:buFont typeface="Gill Sans"/>
              <a:buNone/>
            </a:pPr>
            <a:r>
              <a:rPr lang="en-US" sz="3240">
                <a:latin typeface="Arial"/>
                <a:ea typeface="Arial"/>
                <a:cs typeface="Arial"/>
                <a:sym typeface="Arial"/>
              </a:rPr>
              <a:t>נסיעה צמודה לקיר</a:t>
            </a:r>
            <a:endParaRPr sz="324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1"/>
          <p:cNvSpPr txBox="1"/>
          <p:nvPr>
            <p:ph idx="1" type="subTitle"/>
          </p:nvPr>
        </p:nvSpPr>
        <p:spPr>
          <a:xfrm>
            <a:off x="581192" y="5175772"/>
            <a:ext cx="7989752" cy="590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472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SESHAN BROTHERS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1" algn="ctr">
              <a:spcBef>
                <a:spcPts val="0"/>
              </a:spcBef>
              <a:spcAft>
                <a:spcPts val="0"/>
              </a:spcAft>
              <a:buSzPts val="1472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תורגם לעברית על ידי קבוצת D-Bug #3316 מתיכון עירוני ד', תל אביב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"/>
          <p:cNvSpPr txBox="1"/>
          <p:nvPr>
            <p:ph type="title"/>
          </p:nvPr>
        </p:nvSpPr>
        <p:spPr>
          <a:xfrm>
            <a:off x="581192" y="687475"/>
            <a:ext cx="7989752" cy="5967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מה היא נסיעה צמודה לקיר?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2"/>
          <p:cNvSpPr txBox="1"/>
          <p:nvPr>
            <p:ph idx="1" type="body"/>
          </p:nvPr>
        </p:nvSpPr>
        <p:spPr>
          <a:xfrm>
            <a:off x="457200" y="1524318"/>
            <a:ext cx="8236226" cy="4373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1" algn="r">
              <a:spcBef>
                <a:spcPts val="0"/>
              </a:spcBef>
              <a:spcAft>
                <a:spcPts val="0"/>
              </a:spcAft>
              <a:buSzPts val="1840"/>
              <a:buFont typeface="Arial"/>
              <a:buChar char="•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כאשר הרובוט נוסע בצמוד לאחד הקירות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1" marL="666899" rtl="1" algn="r">
              <a:spcBef>
                <a:spcPts val="920"/>
              </a:spcBef>
              <a:spcAft>
                <a:spcPts val="0"/>
              </a:spcAft>
              <a:buSzPts val="1472"/>
              <a:buFont typeface="Arial"/>
              <a:buChar char="•"/>
            </a:pPr>
            <a:r>
              <a:rPr lang="en-US" sz="1600">
                <a:latin typeface="Arial"/>
                <a:ea typeface="Arial"/>
                <a:cs typeface="Arial"/>
                <a:sym typeface="Arial"/>
              </a:rPr>
              <a:t>טכניקה זו מבטיחה שהרובוט נוסע בקו ישר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1" algn="r">
              <a:spcBef>
                <a:spcPts val="1000"/>
              </a:spcBef>
              <a:spcAft>
                <a:spcPts val="0"/>
              </a:spcAft>
              <a:buSzPts val="1840"/>
              <a:buFont typeface="Arial"/>
              <a:buChar char="•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מגרשי FIRST LEGO League רבים מסודרים בצורה מרווחת מספיק שמאפשרת נסיעה לאורך/בעזרת הקיר.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2"/>
          <p:cNvSpPr txBox="1"/>
          <p:nvPr>
            <p:ph idx="11" type="ftr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2018, FLL Tutorials, Last Edit 9/02/2018</a:t>
            </a:r>
            <a:endParaRPr/>
          </a:p>
        </p:txBody>
      </p:sp>
      <p:grpSp>
        <p:nvGrpSpPr>
          <p:cNvPr id="449" name="Google Shape;449;p2"/>
          <p:cNvGrpSpPr/>
          <p:nvPr/>
        </p:nvGrpSpPr>
        <p:grpSpPr>
          <a:xfrm>
            <a:off x="1356113" y="3114821"/>
            <a:ext cx="6438399" cy="3122624"/>
            <a:chOff x="1096720" y="2762917"/>
            <a:chExt cx="7474224" cy="3624999"/>
          </a:xfrm>
        </p:grpSpPr>
        <p:pic>
          <p:nvPicPr>
            <p:cNvPr id="450" name="Google Shape;450;p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96720" y="2762917"/>
              <a:ext cx="7474224" cy="362499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451" name="Google Shape;451;p2"/>
            <p:cNvCxnSpPr/>
            <p:nvPr/>
          </p:nvCxnSpPr>
          <p:spPr>
            <a:xfrm>
              <a:off x="1486010" y="6246095"/>
              <a:ext cx="2232550" cy="0"/>
            </a:xfrm>
            <a:prstGeom prst="straightConnector1">
              <a:avLst/>
            </a:prstGeom>
            <a:noFill/>
            <a:ln cap="flat" cmpd="sng" w="762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452" name="Google Shape;452;p2"/>
            <p:cNvCxnSpPr/>
            <p:nvPr/>
          </p:nvCxnSpPr>
          <p:spPr>
            <a:xfrm rot="10800000">
              <a:off x="1357666" y="3027680"/>
              <a:ext cx="1" cy="3218415"/>
            </a:xfrm>
            <a:prstGeom prst="straightConnector1">
              <a:avLst/>
            </a:prstGeom>
            <a:noFill/>
            <a:ln cap="flat" cmpd="sng" w="762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453" name="Google Shape;453;p2"/>
            <p:cNvCxnSpPr/>
            <p:nvPr/>
          </p:nvCxnSpPr>
          <p:spPr>
            <a:xfrm>
              <a:off x="4335502" y="6253950"/>
              <a:ext cx="3599458" cy="0"/>
            </a:xfrm>
            <a:prstGeom prst="straightConnector1">
              <a:avLst/>
            </a:prstGeom>
            <a:noFill/>
            <a:ln cap="flat" cmpd="sng" w="76200">
              <a:solidFill>
                <a:srgbClr val="FF000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454" name="Google Shape;454;p2"/>
          <p:cNvSpPr txBox="1"/>
          <p:nvPr/>
        </p:nvSpPr>
        <p:spPr>
          <a:xfrm>
            <a:off x="4794400" y="6311738"/>
            <a:ext cx="3000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lnSpc>
                <a:spcPct val="80000"/>
              </a:lnSpc>
              <a:spcBef>
                <a:spcPts val="896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2D58AC"/>
                </a:solidFill>
              </a:rPr>
              <a:t>תורגם לעברית ע"י D-BUG #3316</a:t>
            </a:r>
            <a:endParaRPr b="1" sz="1800">
              <a:solidFill>
                <a:srgbClr val="2D58AC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"/>
          <p:cNvSpPr txBox="1"/>
          <p:nvPr>
            <p:ph idx="1" type="body"/>
          </p:nvPr>
        </p:nvSpPr>
        <p:spPr>
          <a:xfrm>
            <a:off x="4016949" y="1613599"/>
            <a:ext cx="4682100" cy="41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342900" rtl="1" algn="r">
              <a:spcBef>
                <a:spcPts val="0"/>
              </a:spcBef>
              <a:spcAft>
                <a:spcPts val="0"/>
              </a:spcAft>
              <a:buSzPts val="2040"/>
              <a:buFont typeface="Arial"/>
              <a:buChar char="•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נסיעה בעזרת הקיר יכולה להתבצע בעזרת טכניקות בנייה ותכנות.</a:t>
            </a:r>
            <a:endParaRPr sz="3800">
              <a:latin typeface="Arial"/>
              <a:ea typeface="Arial"/>
              <a:cs typeface="Arial"/>
              <a:sym typeface="Arial"/>
            </a:endParaRPr>
          </a:p>
          <a:p>
            <a:pPr indent="-355600" lvl="0" marL="342900" rtl="1" algn="r">
              <a:spcBef>
                <a:spcPts val="1000"/>
              </a:spcBef>
              <a:spcAft>
                <a:spcPts val="0"/>
              </a:spcAft>
              <a:buSzPts val="2040"/>
              <a:buFont typeface="Arial"/>
              <a:buChar char="•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בתוכנה, אתם יכולים להגדיר את הסטייה בבלוק הנסיעה לכיוון הקיר כך שהרובוט יסטה וייצמד לקיר בעת הנסיעה קדימה</a:t>
            </a:r>
            <a:endParaRPr sz="3800">
              <a:latin typeface="Arial"/>
              <a:ea typeface="Arial"/>
              <a:cs typeface="Arial"/>
              <a:sym typeface="Arial"/>
            </a:endParaRPr>
          </a:p>
          <a:p>
            <a:pPr indent="-355600" lvl="0" marL="342900" rtl="1" algn="r">
              <a:spcBef>
                <a:spcPts val="1000"/>
              </a:spcBef>
              <a:spcAft>
                <a:spcPts val="0"/>
              </a:spcAft>
              <a:buSzPts val="2040"/>
              <a:buFont typeface="Arial"/>
              <a:buChar char="•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בנוסף, אפשר להשתמש בגלגלים כדי לנוע בצורה חלקה לאורך הקיר.</a:t>
            </a:r>
            <a:endParaRPr sz="3800">
              <a:latin typeface="Arial"/>
              <a:ea typeface="Arial"/>
              <a:cs typeface="Arial"/>
              <a:sym typeface="Arial"/>
            </a:endParaRPr>
          </a:p>
          <a:p>
            <a:pPr indent="-355600" lvl="1" marL="666900" rtl="1" algn="r">
              <a:spcBef>
                <a:spcPts val="920"/>
              </a:spcBef>
              <a:spcAft>
                <a:spcPts val="0"/>
              </a:spcAft>
              <a:buSzPts val="1672"/>
              <a:buFont typeface="Arial"/>
              <a:buChar char="•"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שימוש בגלגלים יכול להיות משמעותי במיוחד אם הקירות צבועים או פגומים (פיסות עץ בולטות, חורים, ראשי ברגים וכו')</a:t>
            </a:r>
            <a:endParaRPr sz="3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0" name="Google Shape;46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054" y="1569143"/>
            <a:ext cx="3390900" cy="13589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3"/>
          <p:cNvSpPr txBox="1"/>
          <p:nvPr>
            <p:ph type="title"/>
          </p:nvPr>
        </p:nvSpPr>
        <p:spPr>
          <a:xfrm>
            <a:off x="581192" y="687475"/>
            <a:ext cx="7989752" cy="5967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כיצד להישאר צמודים לקיר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3"/>
          <p:cNvSpPr txBox="1"/>
          <p:nvPr>
            <p:ph idx="11" type="ftr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2018, FLL Tutorials, Last Edit 9/02/2018</a:t>
            </a:r>
            <a:endParaRPr/>
          </a:p>
        </p:txBody>
      </p:sp>
      <p:grpSp>
        <p:nvGrpSpPr>
          <p:cNvPr id="463" name="Google Shape;463;p3"/>
          <p:cNvGrpSpPr/>
          <p:nvPr/>
        </p:nvGrpSpPr>
        <p:grpSpPr>
          <a:xfrm>
            <a:off x="581198" y="3065696"/>
            <a:ext cx="3435762" cy="2576823"/>
            <a:chOff x="5295023" y="3522896"/>
            <a:chExt cx="3435762" cy="2576823"/>
          </a:xfrm>
        </p:grpSpPr>
        <p:pic>
          <p:nvPicPr>
            <p:cNvPr id="464" name="Google Shape;464;p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295023" y="3522896"/>
              <a:ext cx="3435762" cy="257682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5" name="Google Shape;465;p3"/>
            <p:cNvSpPr/>
            <p:nvPr/>
          </p:nvSpPr>
          <p:spPr>
            <a:xfrm>
              <a:off x="6409509" y="5364480"/>
              <a:ext cx="679268" cy="600891"/>
            </a:xfrm>
            <a:prstGeom prst="ellipse">
              <a:avLst/>
            </a:prstGeom>
            <a:noFill/>
            <a:ln cap="rnd" cmpd="sng" w="22225">
              <a:solidFill>
                <a:srgbClr val="FF3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466" name="Google Shape;466;p3"/>
          <p:cNvSpPr/>
          <p:nvPr/>
        </p:nvSpPr>
        <p:spPr>
          <a:xfrm>
            <a:off x="2115584" y="2331719"/>
            <a:ext cx="379500" cy="378300"/>
          </a:xfrm>
          <a:prstGeom prst="ellipse">
            <a:avLst/>
          </a:prstGeom>
          <a:noFill/>
          <a:ln cap="rnd" cmpd="sng" w="22225">
            <a:solidFill>
              <a:srgbClr val="FF3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7" name="Google Shape;467;p3"/>
          <p:cNvSpPr txBox="1"/>
          <p:nvPr/>
        </p:nvSpPr>
        <p:spPr>
          <a:xfrm>
            <a:off x="5451775" y="6321638"/>
            <a:ext cx="30000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lnSpc>
                <a:spcPct val="80000"/>
              </a:lnSpc>
              <a:spcBef>
                <a:spcPts val="896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2D58AC"/>
                </a:solidFill>
              </a:rPr>
              <a:t>תורגם לעברית ע"י D-BUG #3316</a:t>
            </a:r>
            <a:endParaRPr b="1" sz="1800">
              <a:solidFill>
                <a:srgbClr val="2D58AC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"/>
          <p:cNvSpPr txBox="1"/>
          <p:nvPr>
            <p:ph type="title"/>
          </p:nvPr>
        </p:nvSpPr>
        <p:spPr>
          <a:xfrm>
            <a:off x="581192" y="687475"/>
            <a:ext cx="7989752" cy="5967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כיצד להישאר צמודים לקיר, המשך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4"/>
          <p:cNvSpPr txBox="1"/>
          <p:nvPr>
            <p:ph idx="1" type="body"/>
          </p:nvPr>
        </p:nvSpPr>
        <p:spPr>
          <a:xfrm>
            <a:off x="3969742" y="1535133"/>
            <a:ext cx="4773300" cy="47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8700" lvl="0" marL="306000" rtl="1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732"/>
              <a:buFont typeface="Arial"/>
              <a:buChar char="◼"/>
            </a:pPr>
            <a:r>
              <a:rPr lang="en-US" sz="1865">
                <a:latin typeface="Arial"/>
                <a:ea typeface="Arial"/>
                <a:cs typeface="Arial"/>
                <a:sym typeface="Arial"/>
              </a:rPr>
              <a:t>קבוצות יכולות לבנות זרוע או צבת שיתפסו את הקיר בזמן הנסיעה</a:t>
            </a:r>
            <a:endParaRPr sz="3800">
              <a:latin typeface="Arial"/>
              <a:ea typeface="Arial"/>
              <a:cs typeface="Arial"/>
              <a:sym typeface="Arial"/>
            </a:endParaRPr>
          </a:p>
          <a:p>
            <a:pPr indent="-318700" lvl="0" marL="306000" rtl="1" algn="r">
              <a:lnSpc>
                <a:spcPct val="80000"/>
              </a:lnSpc>
              <a:spcBef>
                <a:spcPts val="933"/>
              </a:spcBef>
              <a:spcAft>
                <a:spcPts val="0"/>
              </a:spcAft>
              <a:buSzPts val="1732"/>
              <a:buFont typeface="Arial"/>
              <a:buChar char="◼"/>
            </a:pPr>
            <a:r>
              <a:rPr b="1" lang="en-US" sz="1865">
                <a:latin typeface="Arial"/>
                <a:ea typeface="Arial"/>
                <a:cs typeface="Arial"/>
                <a:sym typeface="Arial"/>
              </a:rPr>
              <a:t>יתרונות</a:t>
            </a:r>
            <a:r>
              <a:rPr b="1" lang="en-US" sz="1865">
                <a:latin typeface="Arial"/>
                <a:ea typeface="Arial"/>
                <a:cs typeface="Arial"/>
                <a:sym typeface="Arial"/>
              </a:rPr>
              <a:t>:</a:t>
            </a:r>
            <a:endParaRPr sz="3800">
              <a:latin typeface="Arial"/>
              <a:ea typeface="Arial"/>
              <a:cs typeface="Arial"/>
              <a:sym typeface="Arial"/>
            </a:endParaRPr>
          </a:p>
          <a:p>
            <a:pPr indent="-318700" lvl="1" marL="630000" rtl="1" algn="r">
              <a:lnSpc>
                <a:spcPct val="80000"/>
              </a:lnSpc>
              <a:spcBef>
                <a:spcPts val="896"/>
              </a:spcBef>
              <a:spcAft>
                <a:spcPts val="0"/>
              </a:spcAft>
              <a:buSzPts val="1562"/>
              <a:buFont typeface="Arial"/>
              <a:buChar char="◼"/>
            </a:pPr>
            <a:r>
              <a:rPr lang="en-US" sz="1679">
                <a:latin typeface="Arial"/>
                <a:ea typeface="Arial"/>
                <a:cs typeface="Arial"/>
                <a:sym typeface="Arial"/>
              </a:rPr>
              <a:t>הרובוט יישאר צמוד לקיר באופן עקבי</a:t>
            </a:r>
            <a:endParaRPr sz="3400">
              <a:latin typeface="Arial"/>
              <a:ea typeface="Arial"/>
              <a:cs typeface="Arial"/>
              <a:sym typeface="Arial"/>
            </a:endParaRPr>
          </a:p>
          <a:p>
            <a:pPr indent="-318700" lvl="0" marL="306000" rtl="1" algn="r">
              <a:lnSpc>
                <a:spcPct val="80000"/>
              </a:lnSpc>
              <a:spcBef>
                <a:spcPts val="933"/>
              </a:spcBef>
              <a:spcAft>
                <a:spcPts val="0"/>
              </a:spcAft>
              <a:buSzPts val="1732"/>
              <a:buFont typeface="Arial"/>
              <a:buChar char="◼"/>
            </a:pPr>
            <a:r>
              <a:rPr b="1" lang="en-US" sz="1865">
                <a:latin typeface="Arial"/>
                <a:ea typeface="Arial"/>
                <a:cs typeface="Arial"/>
                <a:sym typeface="Arial"/>
              </a:rPr>
              <a:t>חסרונות</a:t>
            </a:r>
            <a:r>
              <a:rPr b="1" lang="en-US" sz="1865">
                <a:latin typeface="Arial"/>
                <a:ea typeface="Arial"/>
                <a:cs typeface="Arial"/>
                <a:sym typeface="Arial"/>
              </a:rPr>
              <a:t>:</a:t>
            </a:r>
            <a:endParaRPr sz="3800">
              <a:latin typeface="Arial"/>
              <a:ea typeface="Arial"/>
              <a:cs typeface="Arial"/>
              <a:sym typeface="Arial"/>
            </a:endParaRPr>
          </a:p>
          <a:p>
            <a:pPr indent="-318700" lvl="1" marL="630000" rtl="1" algn="r">
              <a:lnSpc>
                <a:spcPct val="80000"/>
              </a:lnSpc>
              <a:spcBef>
                <a:spcPts val="896"/>
              </a:spcBef>
              <a:spcAft>
                <a:spcPts val="0"/>
              </a:spcAft>
              <a:buSzPts val="1562"/>
              <a:buFont typeface="Arial"/>
              <a:buChar char="◼"/>
            </a:pPr>
            <a:r>
              <a:rPr lang="en-US" sz="1679">
                <a:latin typeface="Arial"/>
                <a:ea typeface="Arial"/>
                <a:cs typeface="Arial"/>
                <a:sym typeface="Arial"/>
              </a:rPr>
              <a:t>החוקים בדרך כלל דורשים שהרובוט ייכנס לבסיס בעת השיגור (מבלי לצאת מעבר לקירות)</a:t>
            </a:r>
            <a:endParaRPr sz="3400">
              <a:latin typeface="Arial"/>
              <a:ea typeface="Arial"/>
              <a:cs typeface="Arial"/>
              <a:sym typeface="Arial"/>
            </a:endParaRPr>
          </a:p>
          <a:p>
            <a:pPr indent="-282700" lvl="2" marL="900000" rtl="1" algn="r">
              <a:lnSpc>
                <a:spcPct val="80000"/>
              </a:lnSpc>
              <a:spcBef>
                <a:spcPts val="859"/>
              </a:spcBef>
              <a:spcAft>
                <a:spcPts val="0"/>
              </a:spcAft>
              <a:buSzPts val="1391"/>
              <a:buFont typeface="Arial"/>
              <a:buChar char="◼"/>
            </a:pPr>
            <a:r>
              <a:rPr lang="en-US" sz="1495">
                <a:latin typeface="Arial"/>
                <a:ea typeface="Arial"/>
                <a:cs typeface="Arial"/>
                <a:sym typeface="Arial"/>
              </a:rPr>
              <a:t>הזרוע חייבת להיפתח רק אחרי השיגור, וכך דורשת מנגנון פסיבי או ממונע שיפעיל אותה.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indent="-318700" lvl="1" marL="630000" rtl="1" algn="r">
              <a:lnSpc>
                <a:spcPct val="80000"/>
              </a:lnSpc>
              <a:spcBef>
                <a:spcPts val="896"/>
              </a:spcBef>
              <a:spcAft>
                <a:spcPts val="0"/>
              </a:spcAft>
              <a:buSzPts val="1562"/>
              <a:buFont typeface="Arial"/>
              <a:buChar char="◼"/>
            </a:pPr>
            <a:r>
              <a:rPr lang="en-US" sz="1679">
                <a:latin typeface="Arial"/>
                <a:ea typeface="Arial"/>
                <a:cs typeface="Arial"/>
                <a:sym typeface="Arial"/>
              </a:rPr>
              <a:t>החוקים בחלק מהשנים דורשים שהרובוט ייכנס במלואו לבסיס גם בחזרה (מבלי לצאת מעבר לקירות)</a:t>
            </a:r>
            <a:endParaRPr sz="3400">
              <a:latin typeface="Arial"/>
              <a:ea typeface="Arial"/>
              <a:cs typeface="Arial"/>
              <a:sym typeface="Arial"/>
            </a:endParaRPr>
          </a:p>
          <a:p>
            <a:pPr indent="-282700" lvl="2" marL="900000" rtl="1" algn="r">
              <a:lnSpc>
                <a:spcPct val="80000"/>
              </a:lnSpc>
              <a:spcBef>
                <a:spcPts val="859"/>
              </a:spcBef>
              <a:spcAft>
                <a:spcPts val="0"/>
              </a:spcAft>
              <a:buSzPts val="1391"/>
              <a:buFont typeface="Arial"/>
              <a:buChar char="◼"/>
            </a:pPr>
            <a:r>
              <a:rPr lang="en-US" sz="1495">
                <a:latin typeface="Arial"/>
                <a:ea typeface="Arial"/>
                <a:cs typeface="Arial"/>
                <a:sym typeface="Arial"/>
              </a:rPr>
              <a:t>כלומר הרובוט יצטרך גם להרים את הזרוע חזרה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indent="-318700" lvl="1" marL="630000" rtl="1" algn="r">
              <a:lnSpc>
                <a:spcPct val="80000"/>
              </a:lnSpc>
              <a:spcBef>
                <a:spcPts val="896"/>
              </a:spcBef>
              <a:spcAft>
                <a:spcPts val="0"/>
              </a:spcAft>
              <a:buSzPts val="1562"/>
              <a:buFont typeface="Arial"/>
              <a:buChar char="◼"/>
            </a:pPr>
            <a:r>
              <a:rPr lang="en-US" sz="1679">
                <a:latin typeface="Arial"/>
                <a:ea typeface="Arial"/>
                <a:cs typeface="Arial"/>
                <a:sym typeface="Arial"/>
              </a:rPr>
              <a:t>בחלק ממקומות התחרות מוטות ליד השולחן יימנעו מהרובוט להיצמד אל הקיר מצידו החיצוני</a:t>
            </a:r>
            <a:endParaRPr sz="3400">
              <a:latin typeface="Arial"/>
              <a:ea typeface="Arial"/>
              <a:cs typeface="Arial"/>
              <a:sym typeface="Arial"/>
            </a:endParaRPr>
          </a:p>
          <a:p>
            <a:pPr indent="-318700" lvl="0" marL="306000" rtl="1" algn="r">
              <a:lnSpc>
                <a:spcPct val="80000"/>
              </a:lnSpc>
              <a:spcBef>
                <a:spcPts val="933"/>
              </a:spcBef>
              <a:spcAft>
                <a:spcPts val="0"/>
              </a:spcAft>
              <a:buSzPts val="1732"/>
              <a:buFont typeface="Arial"/>
              <a:buChar char="◼"/>
            </a:pPr>
            <a:r>
              <a:rPr b="1" lang="en-US" sz="1865">
                <a:latin typeface="Arial"/>
                <a:ea typeface="Arial"/>
                <a:cs typeface="Arial"/>
                <a:sym typeface="Arial"/>
              </a:rPr>
              <a:t>הערה</a:t>
            </a:r>
            <a:r>
              <a:rPr b="1" lang="en-US" sz="1865">
                <a:latin typeface="Arial"/>
                <a:ea typeface="Arial"/>
                <a:cs typeface="Arial"/>
                <a:sym typeface="Arial"/>
              </a:rPr>
              <a:t>:</a:t>
            </a:r>
            <a:endParaRPr sz="3800">
              <a:latin typeface="Arial"/>
              <a:ea typeface="Arial"/>
              <a:cs typeface="Arial"/>
              <a:sym typeface="Arial"/>
            </a:endParaRPr>
          </a:p>
          <a:p>
            <a:pPr indent="-318700" lvl="1" marL="630000" rtl="1" algn="r">
              <a:lnSpc>
                <a:spcPct val="80000"/>
              </a:lnSpc>
              <a:spcBef>
                <a:spcPts val="896"/>
              </a:spcBef>
              <a:spcAft>
                <a:spcPts val="0"/>
              </a:spcAft>
              <a:buSzPts val="1562"/>
              <a:buFont typeface="Arial"/>
              <a:buChar char="◼"/>
            </a:pPr>
            <a:r>
              <a:rPr lang="en-US" sz="1679">
                <a:latin typeface="Arial"/>
                <a:ea typeface="Arial"/>
                <a:cs typeface="Arial"/>
                <a:sym typeface="Arial"/>
              </a:rPr>
              <a:t>וודאו שהזרוע עובדת עם קירות בגבהים שונים</a:t>
            </a:r>
            <a:endParaRPr sz="3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4"/>
          <p:cNvSpPr txBox="1"/>
          <p:nvPr>
            <p:ph idx="11" type="ftr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2018, FLL Tutorials, Last Edit 9/02/2018</a:t>
            </a:r>
            <a:endParaRPr/>
          </a:p>
        </p:txBody>
      </p:sp>
      <p:pic>
        <p:nvPicPr>
          <p:cNvPr id="475" name="Google Shape;47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9844" y="4338057"/>
            <a:ext cx="2406225" cy="19009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6" name="Google Shape;476;p4"/>
          <p:cNvGrpSpPr/>
          <p:nvPr/>
        </p:nvGrpSpPr>
        <p:grpSpPr>
          <a:xfrm>
            <a:off x="591675" y="2093744"/>
            <a:ext cx="955040" cy="1534160"/>
            <a:chOff x="6868160" y="2006809"/>
            <a:chExt cx="955040" cy="1534160"/>
          </a:xfrm>
        </p:grpSpPr>
        <p:sp>
          <p:nvSpPr>
            <p:cNvPr id="477" name="Google Shape;477;p4"/>
            <p:cNvSpPr/>
            <p:nvPr/>
          </p:nvSpPr>
          <p:spPr>
            <a:xfrm>
              <a:off x="6868160" y="2006809"/>
              <a:ext cx="193040" cy="1534160"/>
            </a:xfrm>
            <a:prstGeom prst="rect">
              <a:avLst/>
            </a:prstGeom>
            <a:solidFill>
              <a:srgbClr val="002060"/>
            </a:solidFill>
            <a:ln cap="rnd" cmpd="sng" w="22225">
              <a:solidFill>
                <a:srgbClr val="12244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7132320" y="2316689"/>
              <a:ext cx="650240" cy="914400"/>
            </a:xfrm>
            <a:prstGeom prst="roundRect">
              <a:avLst>
                <a:gd fmla="val 16667" name="adj"/>
              </a:avLst>
            </a:pr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7091680" y="2834849"/>
              <a:ext cx="111760" cy="304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7711440" y="2834849"/>
              <a:ext cx="111760" cy="304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481" name="Google Shape;481;p4"/>
          <p:cNvSpPr txBox="1"/>
          <p:nvPr/>
        </p:nvSpPr>
        <p:spPr>
          <a:xfrm>
            <a:off x="761844" y="1535119"/>
            <a:ext cx="320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זרוע שנופלת ותופסת את הקיר</a:t>
            </a:r>
            <a:endParaRPr/>
          </a:p>
        </p:txBody>
      </p:sp>
      <p:sp>
        <p:nvSpPr>
          <p:cNvPr id="482" name="Google Shape;482;p4"/>
          <p:cNvSpPr/>
          <p:nvPr/>
        </p:nvSpPr>
        <p:spPr>
          <a:xfrm>
            <a:off x="516202" y="2682090"/>
            <a:ext cx="436800" cy="87000"/>
          </a:xfrm>
          <a:prstGeom prst="rect">
            <a:avLst/>
          </a:prstGeom>
          <a:solidFill>
            <a:srgbClr val="FF3FFF"/>
          </a:solidFill>
          <a:ln cap="rnd" cmpd="sng" w="22225">
            <a:solidFill>
              <a:srgbClr val="FF3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83" name="Google Shape;483;p4"/>
          <p:cNvSpPr/>
          <p:nvPr/>
        </p:nvSpPr>
        <p:spPr>
          <a:xfrm>
            <a:off x="509669" y="2540910"/>
            <a:ext cx="45600" cy="315300"/>
          </a:xfrm>
          <a:prstGeom prst="rect">
            <a:avLst/>
          </a:prstGeom>
          <a:solidFill>
            <a:srgbClr val="FF3FFF"/>
          </a:solidFill>
          <a:ln cap="rnd" cmpd="sng" w="22225">
            <a:solidFill>
              <a:srgbClr val="FF3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descr="https://lh3.googleusercontent.com/9nJyLvnbWWsgXTXVC9jbq6qOqBx7-uoShLSs988doeTCBnXYvLAY7Xgc-63lvdbCXkGqDmTgXg40jIP5Si_Trzohea8izBTUOD00d880npztWlnHlKVkL06DbuLE94jaolZ-7s8Q" id="484" name="Google Shape;48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75839" y="1901183"/>
            <a:ext cx="2028496" cy="2053162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4"/>
          <p:cNvSpPr txBox="1"/>
          <p:nvPr/>
        </p:nvSpPr>
        <p:spPr>
          <a:xfrm>
            <a:off x="5139050" y="6309938"/>
            <a:ext cx="3000000" cy="5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lnSpc>
                <a:spcPct val="80000"/>
              </a:lnSpc>
              <a:spcBef>
                <a:spcPts val="896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2D58AC"/>
                </a:solidFill>
              </a:rPr>
              <a:t>תורגם לעברית ע"י D-BUG #3316</a:t>
            </a:r>
            <a:endParaRPr b="1" sz="1800">
              <a:solidFill>
                <a:srgbClr val="2D58AC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"/>
          <p:cNvSpPr txBox="1"/>
          <p:nvPr>
            <p:ph type="title"/>
          </p:nvPr>
        </p:nvSpPr>
        <p:spPr>
          <a:xfrm>
            <a:off x="581192" y="687475"/>
            <a:ext cx="7989752" cy="5967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התרחקות מהקיר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5"/>
          <p:cNvSpPr txBox="1"/>
          <p:nvPr>
            <p:ph idx="1" type="body"/>
          </p:nvPr>
        </p:nvSpPr>
        <p:spPr>
          <a:xfrm>
            <a:off x="2514599" y="1552574"/>
            <a:ext cx="6126600" cy="45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1950" lvl="0" marL="342900" rtl="1" algn="r">
              <a:spcBef>
                <a:spcPts val="0"/>
              </a:spcBef>
              <a:spcAft>
                <a:spcPts val="0"/>
              </a:spcAft>
              <a:buSzPts val="2140"/>
              <a:buFont typeface="Arial"/>
              <a:buChar char="•"/>
            </a:pPr>
            <a:r>
              <a:rPr lang="en-US" sz="2300">
                <a:latin typeface="Arial"/>
                <a:ea typeface="Arial"/>
                <a:cs typeface="Arial"/>
                <a:sym typeface="Arial"/>
              </a:rPr>
              <a:t>לפי הכיוון של הרובוט כאשר פונים להתרחק מהקיר, יש להשתמש בטכניקות שונות.</a:t>
            </a:r>
            <a:endParaRPr sz="3900">
              <a:latin typeface="Arial"/>
              <a:ea typeface="Arial"/>
              <a:cs typeface="Arial"/>
              <a:sym typeface="Arial"/>
            </a:endParaRPr>
          </a:p>
          <a:p>
            <a:pPr indent="-361950" lvl="0" marL="342900" rtl="1" algn="r">
              <a:spcBef>
                <a:spcPts val="1000"/>
              </a:spcBef>
              <a:spcAft>
                <a:spcPts val="0"/>
              </a:spcAft>
              <a:buSzPts val="2140"/>
              <a:buFont typeface="Arial"/>
              <a:buChar char="•"/>
            </a:pPr>
            <a:r>
              <a:rPr lang="en-US" sz="2300">
                <a:latin typeface="Arial"/>
                <a:ea typeface="Arial"/>
                <a:cs typeface="Arial"/>
                <a:sym typeface="Arial"/>
              </a:rPr>
              <a:t>בסיטואציה המוצגת באיור 1, כאשר הרובוט ינסה להתרחק מהקיר, הצד האחורי שלו יתקע בקיר.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-361950" lvl="1" marL="666900" rtl="1" algn="r">
              <a:spcBef>
                <a:spcPts val="920"/>
              </a:spcBef>
              <a:spcAft>
                <a:spcPts val="0"/>
              </a:spcAft>
              <a:buSzPts val="1772"/>
              <a:buFont typeface="Arial"/>
              <a:buChar char="•"/>
            </a:pPr>
            <a:r>
              <a:rPr lang="en-US" sz="1900">
                <a:latin typeface="Arial"/>
                <a:ea typeface="Arial"/>
                <a:cs typeface="Arial"/>
                <a:sym typeface="Arial"/>
              </a:rPr>
              <a:t>פתרון בעזרת תוכנה: גרמו לרובוט להתעקל הרחק מהקיר בעדינות במקום לבצע פנייה חדה</a:t>
            </a:r>
            <a:endParaRPr sz="3500">
              <a:latin typeface="Arial"/>
              <a:ea typeface="Arial"/>
              <a:cs typeface="Arial"/>
              <a:sym typeface="Arial"/>
            </a:endParaRPr>
          </a:p>
          <a:p>
            <a:pPr indent="-361950" lvl="1" marL="666900" rtl="1" algn="r">
              <a:spcBef>
                <a:spcPts val="920"/>
              </a:spcBef>
              <a:spcAft>
                <a:spcPts val="0"/>
              </a:spcAft>
              <a:buSzPts val="1772"/>
              <a:buFont typeface="Arial"/>
              <a:buChar char="•"/>
            </a:pPr>
            <a:r>
              <a:rPr lang="en-US" sz="1900">
                <a:latin typeface="Arial"/>
                <a:ea typeface="Arial"/>
                <a:cs typeface="Arial"/>
                <a:sym typeface="Arial"/>
              </a:rPr>
              <a:t>פתרון בבנייה: הוסיפו גלגלים קטנים כדי להפוך את המגע בין הרובוט לקיר לחלק יותר</a:t>
            </a:r>
            <a:endParaRPr sz="3500">
              <a:latin typeface="Arial"/>
              <a:ea typeface="Arial"/>
              <a:cs typeface="Arial"/>
              <a:sym typeface="Arial"/>
            </a:endParaRPr>
          </a:p>
          <a:p>
            <a:pPr indent="-361950" lvl="0" marL="342900" rtl="1" algn="r">
              <a:spcBef>
                <a:spcPts val="1000"/>
              </a:spcBef>
              <a:spcAft>
                <a:spcPts val="0"/>
              </a:spcAft>
              <a:buSzPts val="2140"/>
              <a:buFont typeface="Arial"/>
              <a:buChar char="•"/>
            </a:pPr>
            <a:r>
              <a:rPr lang="en-US" sz="2300">
                <a:latin typeface="Arial"/>
                <a:ea typeface="Arial"/>
                <a:cs typeface="Arial"/>
                <a:sym typeface="Arial"/>
              </a:rPr>
              <a:t>בסיטואציה המוצגת באיור 2, פנייה חדה תעבוד מכיוון שהחלק האחרוי של הרובוט פונה הרחק מהקיר.</a:t>
            </a:r>
            <a:endParaRPr sz="3900">
              <a:latin typeface="Arial"/>
              <a:ea typeface="Arial"/>
              <a:cs typeface="Arial"/>
              <a:sym typeface="Arial"/>
            </a:endParaRPr>
          </a:p>
          <a:p>
            <a:pPr indent="-337058" lvl="1" marL="666900" rtl="0" algn="l">
              <a:spcBef>
                <a:spcPts val="620"/>
              </a:spcBef>
              <a:spcAft>
                <a:spcPts val="0"/>
              </a:spcAft>
              <a:buFont typeface="Arial"/>
              <a:buNone/>
            </a:pPr>
            <a:r>
              <a:t/>
            </a:r>
            <a:endParaRPr sz="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5"/>
          <p:cNvSpPr txBox="1"/>
          <p:nvPr>
            <p:ph idx="11" type="ftr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2018, FLL Tutorials, Last Edit 9/02/2018</a:t>
            </a:r>
            <a:endParaRPr/>
          </a:p>
        </p:txBody>
      </p:sp>
      <p:grpSp>
        <p:nvGrpSpPr>
          <p:cNvPr id="494" name="Google Shape;494;p5"/>
          <p:cNvGrpSpPr/>
          <p:nvPr/>
        </p:nvGrpSpPr>
        <p:grpSpPr>
          <a:xfrm>
            <a:off x="509865" y="1541830"/>
            <a:ext cx="1699371" cy="4725522"/>
            <a:chOff x="7063065" y="1618030"/>
            <a:chExt cx="1699371" cy="4725522"/>
          </a:xfrm>
        </p:grpSpPr>
        <p:grpSp>
          <p:nvGrpSpPr>
            <p:cNvPr id="495" name="Google Shape;495;p5"/>
            <p:cNvGrpSpPr/>
            <p:nvPr/>
          </p:nvGrpSpPr>
          <p:grpSpPr>
            <a:xfrm>
              <a:off x="7321006" y="4598578"/>
              <a:ext cx="1107380" cy="1534160"/>
              <a:chOff x="6868160" y="4131218"/>
              <a:chExt cx="1107380" cy="1534160"/>
            </a:xfrm>
          </p:grpSpPr>
          <p:sp>
            <p:nvSpPr>
              <p:cNvPr id="496" name="Google Shape;496;p5"/>
              <p:cNvSpPr/>
              <p:nvPr/>
            </p:nvSpPr>
            <p:spPr>
              <a:xfrm>
                <a:off x="6868160" y="4131218"/>
                <a:ext cx="193040" cy="1534160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497" name="Google Shape;497;p5"/>
              <p:cNvSpPr/>
              <p:nvPr/>
            </p:nvSpPr>
            <p:spPr>
              <a:xfrm>
                <a:off x="7132320" y="4441098"/>
                <a:ext cx="650240" cy="914400"/>
              </a:xfrm>
              <a:prstGeom prst="roundRect">
                <a:avLst>
                  <a:gd fmla="val 16667" name="adj"/>
                </a:avLst>
              </a:prstGeom>
              <a:solidFill>
                <a:srgbClr val="FF0000"/>
              </a:solidFill>
              <a:ln cap="rnd" cmpd="sng" w="22225">
                <a:solidFill>
                  <a:srgbClr val="EEF2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498" name="Google Shape;498;p5"/>
              <p:cNvSpPr/>
              <p:nvPr/>
            </p:nvSpPr>
            <p:spPr>
              <a:xfrm>
                <a:off x="7091680" y="4959258"/>
                <a:ext cx="111760" cy="3048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499" name="Google Shape;499;p5"/>
              <p:cNvSpPr/>
              <p:nvPr/>
            </p:nvSpPr>
            <p:spPr>
              <a:xfrm>
                <a:off x="7711440" y="4959258"/>
                <a:ext cx="111760" cy="3048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cxnSp>
            <p:nvCxnSpPr>
              <p:cNvPr id="500" name="Google Shape;500;p5"/>
              <p:cNvCxnSpPr>
                <a:stCxn id="497" idx="0"/>
              </p:cNvCxnSpPr>
              <p:nvPr/>
            </p:nvCxnSpPr>
            <p:spPr>
              <a:xfrm rot="-5400000">
                <a:off x="7665640" y="4131198"/>
                <a:ext cx="101700" cy="518100"/>
              </a:xfrm>
              <a:prstGeom prst="bentConnector2">
                <a:avLst/>
              </a:prstGeom>
              <a:noFill/>
              <a:ln cap="flat" cmpd="sng" w="50800">
                <a:solidFill>
                  <a:srgbClr val="0070C0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  <p:grpSp>
          <p:nvGrpSpPr>
            <p:cNvPr id="501" name="Google Shape;501;p5"/>
            <p:cNvGrpSpPr/>
            <p:nvPr/>
          </p:nvGrpSpPr>
          <p:grpSpPr>
            <a:xfrm>
              <a:off x="7321006" y="2006809"/>
              <a:ext cx="955040" cy="1534160"/>
              <a:chOff x="6868160" y="2006809"/>
              <a:chExt cx="955040" cy="1534160"/>
            </a:xfrm>
          </p:grpSpPr>
          <p:sp>
            <p:nvSpPr>
              <p:cNvPr id="502" name="Google Shape;502;p5"/>
              <p:cNvSpPr/>
              <p:nvPr/>
            </p:nvSpPr>
            <p:spPr>
              <a:xfrm>
                <a:off x="6868160" y="2006809"/>
                <a:ext cx="193040" cy="1534160"/>
              </a:xfrm>
              <a:prstGeom prst="rect">
                <a:avLst/>
              </a:prstGeom>
              <a:solidFill>
                <a:srgbClr val="002060"/>
              </a:solidFill>
              <a:ln cap="rnd" cmpd="sng" w="22225">
                <a:solidFill>
                  <a:srgbClr val="12244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503" name="Google Shape;503;p5"/>
              <p:cNvSpPr/>
              <p:nvPr/>
            </p:nvSpPr>
            <p:spPr>
              <a:xfrm>
                <a:off x="7132320" y="2316689"/>
                <a:ext cx="650240" cy="914400"/>
              </a:xfrm>
              <a:prstGeom prst="roundRect">
                <a:avLst>
                  <a:gd fmla="val 16667" name="adj"/>
                </a:avLst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504" name="Google Shape;504;p5"/>
              <p:cNvSpPr/>
              <p:nvPr/>
            </p:nvSpPr>
            <p:spPr>
              <a:xfrm>
                <a:off x="7091680" y="2834849"/>
                <a:ext cx="111760" cy="3048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505" name="Google Shape;505;p5"/>
              <p:cNvSpPr/>
              <p:nvPr/>
            </p:nvSpPr>
            <p:spPr>
              <a:xfrm>
                <a:off x="7711440" y="2834849"/>
                <a:ext cx="111760" cy="3048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  <p:sp>
          <p:nvSpPr>
            <p:cNvPr id="506" name="Google Shape;506;p5"/>
            <p:cNvSpPr txBox="1"/>
            <p:nvPr/>
          </p:nvSpPr>
          <p:spPr>
            <a:xfrm>
              <a:off x="7321006" y="1618030"/>
              <a:ext cx="1036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1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</a:rPr>
                <a:t>איור 1</a:t>
              </a:r>
              <a:endParaRPr/>
            </a:p>
          </p:txBody>
        </p:sp>
        <p:sp>
          <p:nvSpPr>
            <p:cNvPr id="507" name="Google Shape;507;p5"/>
            <p:cNvSpPr txBox="1"/>
            <p:nvPr/>
          </p:nvSpPr>
          <p:spPr>
            <a:xfrm>
              <a:off x="7321006" y="4242161"/>
              <a:ext cx="1036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1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</a:rPr>
                <a:t>איור 2</a:t>
              </a:r>
              <a:endParaRPr/>
            </a:p>
          </p:txBody>
        </p:sp>
        <p:sp>
          <p:nvSpPr>
            <p:cNvPr id="508" name="Google Shape;508;p5"/>
            <p:cNvSpPr/>
            <p:nvPr/>
          </p:nvSpPr>
          <p:spPr>
            <a:xfrm rot="5400000">
              <a:off x="7086915" y="5210302"/>
              <a:ext cx="1109400" cy="11571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57150">
              <a:solidFill>
                <a:srgbClr val="00B050"/>
              </a:solidFill>
              <a:prstDash val="solid"/>
              <a:round/>
              <a:headEnd len="sm" w="sm" type="none"/>
              <a:tailEnd len="med" w="med" type="triangl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09" name="Google Shape;509;p5"/>
            <p:cNvSpPr/>
            <p:nvPr/>
          </p:nvSpPr>
          <p:spPr>
            <a:xfrm flipH="1" rot="-5400000">
              <a:off x="7629186" y="2586663"/>
              <a:ext cx="1109400" cy="11571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57150">
              <a:solidFill>
                <a:srgbClr val="00B050"/>
              </a:solidFill>
              <a:prstDash val="solid"/>
              <a:round/>
              <a:headEnd len="sm" w="sm" type="none"/>
              <a:tailEnd len="med" w="med" type="triangl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cxnSp>
          <p:nvCxnSpPr>
            <p:cNvPr id="510" name="Google Shape;510;p5"/>
            <p:cNvCxnSpPr/>
            <p:nvPr/>
          </p:nvCxnSpPr>
          <p:spPr>
            <a:xfrm rot="10800000">
              <a:off x="7423392" y="2195542"/>
              <a:ext cx="518100" cy="101700"/>
            </a:xfrm>
            <a:prstGeom prst="bentConnector2">
              <a:avLst/>
            </a:prstGeom>
            <a:noFill/>
            <a:ln cap="flat" cmpd="sng" w="50800">
              <a:solidFill>
                <a:srgbClr val="0070C0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511" name="Google Shape;511;p5"/>
          <p:cNvSpPr txBox="1"/>
          <p:nvPr/>
        </p:nvSpPr>
        <p:spPr>
          <a:xfrm>
            <a:off x="5133075" y="6324775"/>
            <a:ext cx="3000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ctr">
              <a:lnSpc>
                <a:spcPct val="80000"/>
              </a:lnSpc>
              <a:spcBef>
                <a:spcPts val="896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2D58AC"/>
                </a:solidFill>
              </a:rPr>
              <a:t>תורגם לעברית ע"י D-BUG #3316</a:t>
            </a:r>
            <a:endParaRPr b="1" sz="1800">
              <a:solidFill>
                <a:srgbClr val="2D58AC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"/>
          <p:cNvSpPr txBox="1"/>
          <p:nvPr>
            <p:ph type="title"/>
          </p:nvPr>
        </p:nvSpPr>
        <p:spPr>
          <a:xfrm>
            <a:off x="581192" y="687475"/>
            <a:ext cx="7989752" cy="5967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בהמשך: יישמו את הטכניקות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6"/>
          <p:cNvSpPr txBox="1"/>
          <p:nvPr>
            <p:ph idx="11" type="ftr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2018, FLL Tutorials, Last Edit 9/02/2018</a:t>
            </a:r>
            <a:endParaRPr/>
          </a:p>
        </p:txBody>
      </p:sp>
      <p:pic>
        <p:nvPicPr>
          <p:cNvPr id="518" name="Google Shape;51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91" y="1610652"/>
            <a:ext cx="8364605" cy="45127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7"/>
          <p:cNvSpPr txBox="1"/>
          <p:nvPr>
            <p:ph type="title"/>
          </p:nvPr>
        </p:nvSpPr>
        <p:spPr>
          <a:xfrm>
            <a:off x="581192" y="687475"/>
            <a:ext cx="7989752" cy="5967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תודות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7"/>
          <p:cNvSpPr txBox="1"/>
          <p:nvPr>
            <p:ph idx="1" type="body"/>
          </p:nvPr>
        </p:nvSpPr>
        <p:spPr>
          <a:xfrm>
            <a:off x="448091" y="1505583"/>
            <a:ext cx="8238707" cy="4353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1" algn="r">
              <a:spcBef>
                <a:spcPts val="0"/>
              </a:spcBef>
              <a:spcAft>
                <a:spcPts val="0"/>
              </a:spcAft>
              <a:buSzPts val="2576"/>
              <a:buFont typeface="Arial"/>
              <a:buChar char="•"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המדריך נוצר ע"י Sanjay Seshan ו- Arvind Seshan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357124" lvl="0" marL="342900" rtl="1" algn="r">
              <a:spcBef>
                <a:spcPts val="100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תורגם לעברית ע"י D-Bug #3316 מתיכון עירוני ד', תל-אביב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357124" lvl="0" marL="342900" rtl="1" algn="r">
              <a:spcBef>
                <a:spcPts val="1160"/>
              </a:spcBef>
              <a:spcAft>
                <a:spcPts val="0"/>
              </a:spcAft>
              <a:buSzPts val="2800"/>
              <a:buFont typeface="Arial"/>
              <a:buChar char="•"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 תוכלו למצוא עוד מדריכים ב: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0" lvl="0" marL="306000" rtl="1" algn="r">
              <a:spcBef>
                <a:spcPts val="1160"/>
              </a:spcBef>
              <a:spcAft>
                <a:spcPts val="0"/>
              </a:spcAft>
              <a:buNone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http://ev3lessons.com/en/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0" lvl="0" marL="306000" rtl="1" algn="r">
              <a:spcBef>
                <a:spcPts val="1160"/>
              </a:spcBef>
              <a:spcAft>
                <a:spcPts val="0"/>
              </a:spcAft>
              <a:buNone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ו: </a:t>
            </a:r>
            <a:r>
              <a:rPr lang="en-US" sz="2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http://flltutorials.com/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 indent="-179324" lvl="0" marL="342900" rtl="0" algn="l">
              <a:spcBef>
                <a:spcPts val="1160"/>
              </a:spcBef>
              <a:spcAft>
                <a:spcPts val="0"/>
              </a:spcAft>
              <a:buSzPts val="2576"/>
              <a:buFont typeface="Arial"/>
              <a:buNone/>
            </a:pPr>
            <a:r>
              <a:t/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7"/>
          <p:cNvSpPr txBox="1"/>
          <p:nvPr>
            <p:ph idx="11" type="ftr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2018, FLL Tutorials, Last Edit 9/02/2018</a:t>
            </a:r>
            <a:endParaRPr/>
          </a:p>
        </p:txBody>
      </p:sp>
      <p:sp>
        <p:nvSpPr>
          <p:cNvPr id="527" name="Google Shape;527;p7"/>
          <p:cNvSpPr/>
          <p:nvPr/>
        </p:nvSpPr>
        <p:spPr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74B7"/>
              </a:buClr>
              <a:buSzPts val="2000"/>
              <a:buFont typeface="Helvetica Neue"/>
              <a:buNone/>
            </a:pPr>
            <a:r>
              <a:rPr b="0" i="0" lang="en-US" sz="2000" u="none" cap="none" strike="noStrike">
                <a:solidFill>
                  <a:srgbClr val="4374B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                        </a:t>
            </a:r>
            <a:b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work is licensed under a </a:t>
            </a:r>
            <a:r>
              <a:rPr b="0" i="0" lang="en-US" sz="2000" u="sng" cap="none" strike="noStrike">
                <a:solidFill>
                  <a:srgbClr val="4374B7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Creative Commons Attribution-NonCommercial-ShareAlike 4.0 International License</a:t>
            </a:r>
            <a:r>
              <a:rPr b="0" i="0" lang="en-US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rgbClr val="4374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Creative Commons License" id="528" name="Google Shape;528;p7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203337" y="4557875"/>
            <a:ext cx="2161449" cy="7614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529" name="Google Shape;529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52500" y="4092164"/>
            <a:ext cx="2050825" cy="1571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obotdesign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Dividend">
  <a:themeElements>
    <a:clrScheme name="Dividend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2014-10-28T21:59:38Z</dcterms:created>
  <dc:creator>Sanjay Seshan</dc:creator>
</cp:coreProperties>
</file>